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61" r:id="rId4"/>
    <p:sldId id="262" r:id="rId5"/>
    <p:sldId id="296" r:id="rId6"/>
    <p:sldId id="300" r:id="rId7"/>
    <p:sldId id="298" r:id="rId8"/>
    <p:sldId id="288" r:id="rId9"/>
    <p:sldId id="301" r:id="rId10"/>
    <p:sldId id="29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uttman-Aharoni" panose="02010701010101010101" pitchFamily="2" charset="-79"/>
      <p:bold r:id="rId17"/>
    </p:embeddedFont>
    <p:embeddedFont>
      <p:font typeface="Lexend Deca" panose="020B0604020202020204" charset="-78"/>
      <p:regular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448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536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789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c98855ff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c98855ff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c98855ff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c98855ff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03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73912" y="1922856"/>
            <a:ext cx="4946902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nternetworking Forms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774" y="1118139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2D22F-28ED-49A0-B73C-152143ADEC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4256" y="2571750"/>
            <a:ext cx="1006214" cy="1006214"/>
          </a:xfrm>
          <a:prstGeom prst="rect">
            <a:avLst/>
          </a:prstGeom>
        </p:spPr>
      </p:pic>
      <p:pic>
        <p:nvPicPr>
          <p:cNvPr id="10" name="Picture 2" descr="יחידת לוטם – ויקיפדיה">
            <a:extLst>
              <a:ext uri="{FF2B5EF4-FFF2-40B4-BE49-F238E27FC236}">
                <a16:creationId xmlns:a16="http://schemas.microsoft.com/office/drawing/2014/main" id="{6EC5FDD2-2DD3-431A-8879-3030CB206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98" y="3996734"/>
            <a:ext cx="586165" cy="82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ממר&amp;quot;ם – ויקיפדיה">
            <a:extLst>
              <a:ext uri="{FF2B5EF4-FFF2-40B4-BE49-F238E27FC236}">
                <a16:creationId xmlns:a16="http://schemas.microsoft.com/office/drawing/2014/main" id="{B16AA491-35C2-4D06-90AC-B1099652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12" y="3996733"/>
            <a:ext cx="619226" cy="87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52"/>
          <p:cNvSpPr txBox="1"/>
          <p:nvPr/>
        </p:nvSpPr>
        <p:spPr>
          <a:xfrm>
            <a:off x="942892" y="8273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200" b="1" dirty="0">
                <a:solidFill>
                  <a:srgbClr val="434343"/>
                </a:solidFill>
                <a:latin typeface="Montserrat"/>
                <a:ea typeface="Montserrat"/>
                <a:cs typeface="+mn-cs"/>
                <a:sym typeface="Montserrat"/>
              </a:rPr>
              <a:t>תודה על ההקשבה</a:t>
            </a:r>
            <a:endParaRPr sz="3200" b="1" dirty="0">
              <a:solidFill>
                <a:srgbClr val="434343"/>
              </a:solidFill>
              <a:latin typeface="Montserrat"/>
              <a:ea typeface="Montserrat"/>
              <a:cs typeface="+mn-cs"/>
              <a:sym typeface="Montserrat"/>
            </a:endParaRPr>
          </a:p>
        </p:txBody>
      </p:sp>
      <p:sp>
        <p:nvSpPr>
          <p:cNvPr id="1460" name="Google Shape;1460;p5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8" name="הדוכסים (2)">
            <a:hlinkClick r:id="" action="ppaction://media"/>
            <a:extLst>
              <a:ext uri="{FF2B5EF4-FFF2-40B4-BE49-F238E27FC236}">
                <a16:creationId xmlns:a16="http://schemas.microsoft.com/office/drawing/2014/main" id="{57F5EF8E-118C-4ED4-9C8A-CB769FCBAF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5797" y="1548000"/>
            <a:ext cx="2565990" cy="2565990"/>
          </a:xfrm>
          <a:prstGeom prst="rect">
            <a:avLst/>
          </a:prstGeom>
        </p:spPr>
      </p:pic>
      <p:sp>
        <p:nvSpPr>
          <p:cNvPr id="5" name="Google Shape;1446;p52">
            <a:extLst>
              <a:ext uri="{FF2B5EF4-FFF2-40B4-BE49-F238E27FC236}">
                <a16:creationId xmlns:a16="http://schemas.microsoft.com/office/drawing/2014/main" id="{341F4340-7853-45F0-8583-B1F9F84E7100}"/>
              </a:ext>
            </a:extLst>
          </p:cNvPr>
          <p:cNvSpPr txBox="1"/>
          <p:nvPr/>
        </p:nvSpPr>
        <p:spPr>
          <a:xfrm>
            <a:off x="942892" y="1334118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34343"/>
              </a:solidFill>
              <a:latin typeface="Montserrat"/>
              <a:ea typeface="Montserrat"/>
              <a:cs typeface="+mn-cs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596659" y="1434458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600" dirty="0">
                <a:latin typeface="Guttman-Aharoni" panose="02010701010101010101" pitchFamily="2" charset="-79"/>
                <a:cs typeface="+mn-cs"/>
              </a:rPr>
              <a:t>מטרת המערכת</a:t>
            </a:r>
            <a:endParaRPr sz="3600" dirty="0">
              <a:latin typeface="Muli"/>
              <a:cs typeface="+mn-cs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460744" y="2474048"/>
            <a:ext cx="3884428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None/>
            </a:pPr>
            <a:r>
              <a:rPr lang="he-IL" sz="2000" dirty="0">
                <a:latin typeface="Signika"/>
              </a:rPr>
              <a:t>לספק פלטפורמה עבור יצירה, ניהול ומילוי טפסים לאירועים שונים במסגרת צה"ל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1" name="Google Shape;678;p48">
            <a:extLst>
              <a:ext uri="{FF2B5EF4-FFF2-40B4-BE49-F238E27FC236}">
                <a16:creationId xmlns:a16="http://schemas.microsoft.com/office/drawing/2014/main" id="{5626410A-D8F3-4343-B43F-08373180D3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597" y="2022718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93;p48">
            <a:extLst>
              <a:ext uri="{FF2B5EF4-FFF2-40B4-BE49-F238E27FC236}">
                <a16:creationId xmlns:a16="http://schemas.microsoft.com/office/drawing/2014/main" id="{334250D8-260B-41DA-80FD-C63B0357FEC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003" y="1970951"/>
            <a:ext cx="905910" cy="78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1564800" y="99650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+mj-lt"/>
                <a:cs typeface="+mn-cs"/>
              </a:rPr>
              <a:t>יתרונות המערכת</a:t>
            </a:r>
            <a:endParaRPr dirty="0">
              <a:latin typeface="+mj-lt"/>
              <a:cs typeface="+mn-cs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489098" y="1430522"/>
            <a:ext cx="7870856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r" rtl="1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he-IL" dirty="0"/>
              <a:t>ייצור טפסים בקלות וביעילות</a:t>
            </a:r>
            <a:endParaRPr dirty="0"/>
          </a:p>
          <a:p>
            <a:pPr algn="r" rtl="1">
              <a:spcBef>
                <a:spcPts val="0"/>
              </a:spcBef>
            </a:pPr>
            <a:endParaRPr lang="he-IL" dirty="0"/>
          </a:p>
          <a:p>
            <a:pPr algn="r" rtl="1">
              <a:spcBef>
                <a:spcPts val="0"/>
              </a:spcBef>
            </a:pPr>
            <a:r>
              <a:rPr lang="he-IL" dirty="0"/>
              <a:t>הפצת טפסים לקבוצות שונות בהתאם להיררכיה הצבאית</a:t>
            </a:r>
          </a:p>
          <a:p>
            <a:pPr algn="r" rtl="1">
              <a:spcBef>
                <a:spcPts val="0"/>
              </a:spcBef>
            </a:pPr>
            <a:endParaRPr lang="he-IL" dirty="0"/>
          </a:p>
          <a:p>
            <a:pPr algn="r" rtl="1">
              <a:spcBef>
                <a:spcPts val="0"/>
              </a:spcBef>
            </a:pPr>
            <a:r>
              <a:rPr lang="he-IL" dirty="0"/>
              <a:t>קישוריות לרשת הצבאית</a:t>
            </a:r>
          </a:p>
          <a:p>
            <a:pPr marL="76200" indent="0" algn="r" rtl="1">
              <a:spcBef>
                <a:spcPts val="0"/>
              </a:spcBef>
              <a:buNone/>
            </a:pPr>
            <a:endParaRPr lang="he-IL" dirty="0"/>
          </a:p>
          <a:p>
            <a:pPr algn="r" rtl="1">
              <a:spcBef>
                <a:spcPts val="0"/>
              </a:spcBef>
            </a:pPr>
            <a:r>
              <a:rPr lang="he-IL" dirty="0"/>
              <a:t>אינטגרציה עם ספקים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5" name="Google Shape;832;p49">
            <a:extLst>
              <a:ext uri="{FF2B5EF4-FFF2-40B4-BE49-F238E27FC236}">
                <a16:creationId xmlns:a16="http://schemas.microsoft.com/office/drawing/2014/main" id="{10BBE405-2D4C-4D68-920B-7CD6316BEC0B}"/>
              </a:ext>
            </a:extLst>
          </p:cNvPr>
          <p:cNvGrpSpPr/>
          <p:nvPr/>
        </p:nvGrpSpPr>
        <p:grpSpPr>
          <a:xfrm>
            <a:off x="8008750" y="2344238"/>
            <a:ext cx="351204" cy="324661"/>
            <a:chOff x="5975075" y="2327500"/>
            <a:chExt cx="420100" cy="388350"/>
          </a:xfrm>
        </p:grpSpPr>
        <p:sp>
          <p:nvSpPr>
            <p:cNvPr id="6" name="Google Shape;833;p49">
              <a:extLst>
                <a:ext uri="{FF2B5EF4-FFF2-40B4-BE49-F238E27FC236}">
                  <a16:creationId xmlns:a16="http://schemas.microsoft.com/office/drawing/2014/main" id="{4BC4FC4C-30A9-4D55-880B-507013174CC5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34;p49">
              <a:extLst>
                <a:ext uri="{FF2B5EF4-FFF2-40B4-BE49-F238E27FC236}">
                  <a16:creationId xmlns:a16="http://schemas.microsoft.com/office/drawing/2014/main" id="{227E9F31-0816-448E-BCB3-F5FA95A6A595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832;p49">
            <a:extLst>
              <a:ext uri="{FF2B5EF4-FFF2-40B4-BE49-F238E27FC236}">
                <a16:creationId xmlns:a16="http://schemas.microsoft.com/office/drawing/2014/main" id="{A0108EF3-C1B7-46ED-BAF0-BED9C94F98EC}"/>
              </a:ext>
            </a:extLst>
          </p:cNvPr>
          <p:cNvGrpSpPr/>
          <p:nvPr/>
        </p:nvGrpSpPr>
        <p:grpSpPr>
          <a:xfrm>
            <a:off x="8008750" y="1529075"/>
            <a:ext cx="351204" cy="324661"/>
            <a:chOff x="5975075" y="2327500"/>
            <a:chExt cx="420100" cy="388350"/>
          </a:xfrm>
        </p:grpSpPr>
        <p:sp>
          <p:nvSpPr>
            <p:cNvPr id="9" name="Google Shape;833;p49">
              <a:extLst>
                <a:ext uri="{FF2B5EF4-FFF2-40B4-BE49-F238E27FC236}">
                  <a16:creationId xmlns:a16="http://schemas.microsoft.com/office/drawing/2014/main" id="{D02B74BE-21B1-42B4-8ED5-5FD5C49A9BB5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34;p49">
              <a:extLst>
                <a:ext uri="{FF2B5EF4-FFF2-40B4-BE49-F238E27FC236}">
                  <a16:creationId xmlns:a16="http://schemas.microsoft.com/office/drawing/2014/main" id="{AC956FD3-0DB2-4AB5-B23B-8B1DF27E791E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32;p49">
            <a:extLst>
              <a:ext uri="{FF2B5EF4-FFF2-40B4-BE49-F238E27FC236}">
                <a16:creationId xmlns:a16="http://schemas.microsoft.com/office/drawing/2014/main" id="{855CC1F2-BCC6-494D-BC97-E6C807BAEEBD}"/>
              </a:ext>
            </a:extLst>
          </p:cNvPr>
          <p:cNvGrpSpPr/>
          <p:nvPr/>
        </p:nvGrpSpPr>
        <p:grpSpPr>
          <a:xfrm>
            <a:off x="8008750" y="3208319"/>
            <a:ext cx="351204" cy="324661"/>
            <a:chOff x="5975075" y="2327500"/>
            <a:chExt cx="420100" cy="388350"/>
          </a:xfrm>
        </p:grpSpPr>
        <p:sp>
          <p:nvSpPr>
            <p:cNvPr id="12" name="Google Shape;833;p49">
              <a:extLst>
                <a:ext uri="{FF2B5EF4-FFF2-40B4-BE49-F238E27FC236}">
                  <a16:creationId xmlns:a16="http://schemas.microsoft.com/office/drawing/2014/main" id="{132FA758-B08F-482C-89A7-13BFA0659266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4;p49">
              <a:extLst>
                <a:ext uri="{FF2B5EF4-FFF2-40B4-BE49-F238E27FC236}">
                  <a16:creationId xmlns:a16="http://schemas.microsoft.com/office/drawing/2014/main" id="{1470AD34-2578-444B-8D82-39B4121D9E91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832;p49">
            <a:extLst>
              <a:ext uri="{FF2B5EF4-FFF2-40B4-BE49-F238E27FC236}">
                <a16:creationId xmlns:a16="http://schemas.microsoft.com/office/drawing/2014/main" id="{2802A9DB-8D50-4B57-B09A-F94337094787}"/>
              </a:ext>
            </a:extLst>
          </p:cNvPr>
          <p:cNvGrpSpPr/>
          <p:nvPr/>
        </p:nvGrpSpPr>
        <p:grpSpPr>
          <a:xfrm>
            <a:off x="8008750" y="4040829"/>
            <a:ext cx="351204" cy="324661"/>
            <a:chOff x="5975075" y="2327500"/>
            <a:chExt cx="420100" cy="388350"/>
          </a:xfrm>
        </p:grpSpPr>
        <p:sp>
          <p:nvSpPr>
            <p:cNvPr id="15" name="Google Shape;833;p49">
              <a:extLst>
                <a:ext uri="{FF2B5EF4-FFF2-40B4-BE49-F238E27FC236}">
                  <a16:creationId xmlns:a16="http://schemas.microsoft.com/office/drawing/2014/main" id="{239148D5-D2C3-4120-AF4A-FE42CF1DAECA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4;p49">
              <a:extLst>
                <a:ext uri="{FF2B5EF4-FFF2-40B4-BE49-F238E27FC236}">
                  <a16:creationId xmlns:a16="http://schemas.microsoft.com/office/drawing/2014/main" id="{CDCB0CA2-B1BC-4081-8C3D-9D7528338E40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944062" y="1571215"/>
            <a:ext cx="4743279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6000" dirty="0">
                <a:cs typeface="+mn-cs"/>
              </a:rPr>
              <a:t>תשתית המערכת</a:t>
            </a:r>
            <a:endParaRPr sz="6000" dirty="0">
              <a:cs typeface="+mn-cs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12725" y="2765143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9BC754-B0F8-43CD-B327-2A8B12FE95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6979" y="494068"/>
            <a:ext cx="1784368" cy="10196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3F05E8-6FCE-4FD6-AC37-7D231A1ED9C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ED9EF7E-8EDB-4DD1-B57F-4D43A2D328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FD4FF-B418-4B6A-9378-1B965D064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1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1339814" y="70019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cs typeface="+mn-cs"/>
              </a:rPr>
              <a:t>Road Map</a:t>
            </a:r>
            <a:endParaRPr dirty="0">
              <a:cs typeface="+mn-cs"/>
            </a:endParaRPr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600" dirty="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4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הזדהות חזקה</a:t>
            </a:r>
            <a:endParaRPr sz="24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183448" y="1154136"/>
            <a:ext cx="183894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4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התממשקות עם </a:t>
            </a:r>
            <a:r>
              <a:rPr lang="en-US" sz="24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BGN</a:t>
            </a:r>
            <a:endParaRPr sz="24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1339814" y="4063600"/>
            <a:ext cx="290115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4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יצירת טופס</a:t>
            </a: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4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מודולרי (התממשקות עם </a:t>
            </a:r>
            <a:r>
              <a:rPr lang="en-US" sz="24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Microsoft Forms</a:t>
            </a:r>
            <a:r>
              <a:rPr lang="he-IL" sz="24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)</a:t>
            </a:r>
            <a:endParaRPr sz="24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240967" y="4010905"/>
            <a:ext cx="164265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4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אינטגרציה עם ספקים</a:t>
            </a:r>
            <a:endParaRPr sz="24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" name="Google Shape;465;p40">
            <a:extLst>
              <a:ext uri="{FF2B5EF4-FFF2-40B4-BE49-F238E27FC236}">
                <a16:creationId xmlns:a16="http://schemas.microsoft.com/office/drawing/2014/main" id="{7CE1ABCC-50A1-4342-8C41-21E9112FF9D4}"/>
              </a:ext>
            </a:extLst>
          </p:cNvPr>
          <p:cNvSpPr txBox="1"/>
          <p:nvPr/>
        </p:nvSpPr>
        <p:spPr>
          <a:xfrm>
            <a:off x="5159718" y="1183289"/>
            <a:ext cx="183894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Projection with AI</a:t>
            </a:r>
            <a:endParaRPr sz="24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" name="Google Shape;468;p40">
            <a:extLst>
              <a:ext uri="{FF2B5EF4-FFF2-40B4-BE49-F238E27FC236}">
                <a16:creationId xmlns:a16="http://schemas.microsoft.com/office/drawing/2014/main" id="{37B095C3-B339-4DDF-B94A-150ED0592047}"/>
              </a:ext>
            </a:extLst>
          </p:cNvPr>
          <p:cNvSpPr txBox="1"/>
          <p:nvPr/>
        </p:nvSpPr>
        <p:spPr>
          <a:xfrm>
            <a:off x="6284490" y="3987400"/>
            <a:ext cx="164265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Gamification</a:t>
            </a:r>
            <a:endParaRPr sz="24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91894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E7535-3246-46EC-BDDA-477F1562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61" y="1056168"/>
            <a:ext cx="7189304" cy="3366242"/>
          </a:xfrm>
          <a:prstGeom prst="rect">
            <a:avLst/>
          </a:prstGeom>
        </p:spPr>
      </p:pic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1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-141767" y="857693"/>
            <a:ext cx="9171051" cy="3997842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9C94207-FF1A-4786-A3AE-A58F88510DDD}"/>
              </a:ext>
            </a:extLst>
          </p:cNvPr>
          <p:cNvSpPr txBox="1"/>
          <p:nvPr/>
        </p:nvSpPr>
        <p:spPr>
          <a:xfrm>
            <a:off x="1885508" y="208270"/>
            <a:ext cx="42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800" dirty="0">
                <a:solidFill>
                  <a:schemeClr val="bg1"/>
                </a:solidFill>
              </a:rPr>
              <a:t>המערכת – </a:t>
            </a:r>
            <a:r>
              <a:rPr lang="he-IL" sz="2800" dirty="0" err="1">
                <a:solidFill>
                  <a:schemeClr val="bg1"/>
                </a:solidFill>
              </a:rPr>
              <a:t>גרסאת</a:t>
            </a:r>
            <a:r>
              <a:rPr lang="he-IL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ALPHA</a:t>
            </a:r>
          </a:p>
        </p:txBody>
      </p:sp>
    </p:spTree>
    <p:extLst>
      <p:ext uri="{BB962C8B-B14F-4D97-AF65-F5344CB8AC3E}">
        <p14:creationId xmlns:p14="http://schemas.microsoft.com/office/powerpoint/2010/main" val="124721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>
            <a:spLocks noGrp="1"/>
          </p:cNvSpPr>
          <p:nvPr>
            <p:ph type="title"/>
          </p:nvPr>
        </p:nvSpPr>
        <p:spPr>
          <a:xfrm>
            <a:off x="1325150" y="59586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cs typeface="+mn-cs"/>
              </a:rPr>
              <a:t>המתחרים</a:t>
            </a:r>
            <a:endParaRPr dirty="0">
              <a:cs typeface="+mn-cs"/>
            </a:endParaRPr>
          </a:p>
        </p:txBody>
      </p:sp>
      <p:sp>
        <p:nvSpPr>
          <p:cNvPr id="566" name="Google Shape;566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5805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192713" y="3439251"/>
            <a:ext cx="2074775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Beri </a:t>
            </a:r>
            <a:r>
              <a:rPr lang="en-US" sz="16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tzakala</a:t>
            </a:r>
            <a:br>
              <a:rPr lang="en" sz="16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he-IL" sz="16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מפתחת </a:t>
            </a:r>
            <a:r>
              <a:rPr lang="he-IL" sz="16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במייקוסופט</a:t>
            </a:r>
            <a:r>
              <a:rPr lang="he-IL" sz="16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פורמס</a:t>
            </a:r>
            <a:endParaRPr sz="16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1">
              <a:spcBef>
                <a:spcPts val="40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חולה על וופלים לימון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0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2565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Ying Ming</a:t>
            </a:r>
            <a:br>
              <a:rPr lang="en" sz="16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he-IL" sz="16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מפתח בגוגל פורמס</a:t>
            </a:r>
            <a:endParaRPr sz="16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שולח הודעות </a:t>
            </a:r>
            <a:r>
              <a:rPr lang="he-IL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ברודקאסט</a:t>
            </a:r>
            <a:r>
              <a:rPr lang="he-IL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he-IL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בווצאפ</a:t>
            </a:r>
            <a:r>
              <a:rPr lang="he-IL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חונה על שתי חניות </a:t>
            </a: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71" name="Google Shape;571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5400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3" name="Google Shape;573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5197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4" name="Google Shape;574;p45"/>
          <p:cNvSpPr txBox="1"/>
          <p:nvPr/>
        </p:nvSpPr>
        <p:spPr>
          <a:xfrm>
            <a:off x="6519725" y="3439251"/>
            <a:ext cx="173114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Dudi</a:t>
            </a:r>
            <a:r>
              <a:rPr lang="en-US" sz="16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bozaglo</a:t>
            </a:r>
            <a:br>
              <a:rPr lang="en" sz="16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he-IL" sz="16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ראש צוות בגוגל פורמס</a:t>
            </a:r>
            <a:endParaRPr sz="16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he-IL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אוהב לזהם חופים בזמנו הפנוי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Google Shape;568;p45">
            <a:extLst>
              <a:ext uri="{FF2B5EF4-FFF2-40B4-BE49-F238E27FC236}">
                <a16:creationId xmlns:a16="http://schemas.microsoft.com/office/drawing/2014/main" id="{FBE06B72-8B1A-423E-947B-B73F3071F6BA}"/>
              </a:ext>
            </a:extLst>
          </p:cNvPr>
          <p:cNvSpPr txBox="1"/>
          <p:nvPr/>
        </p:nvSpPr>
        <p:spPr>
          <a:xfrm>
            <a:off x="4540000" y="343925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Eden ben </a:t>
            </a:r>
            <a:r>
              <a:rPr lang="en-US" sz="16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zakan</a:t>
            </a:r>
            <a:br>
              <a:rPr lang="en" sz="16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he-IL" sz="16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מפתחת </a:t>
            </a:r>
            <a:r>
              <a:rPr lang="he-IL" sz="1600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בווטסאפ</a:t>
            </a:r>
            <a:endParaRPr lang="he-IL" sz="16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1">
              <a:spcBef>
                <a:spcPts val="40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זורקת אריזות קרטון לפח של בקבוקים בכוונה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>
            <a:spLocks noGrp="1"/>
          </p:cNvSpPr>
          <p:nvPr>
            <p:ph type="title"/>
          </p:nvPr>
        </p:nvSpPr>
        <p:spPr>
          <a:xfrm>
            <a:off x="1325150" y="314768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cs typeface="+mn-cs"/>
              </a:rPr>
              <a:t>למה </a:t>
            </a:r>
            <a:r>
              <a:rPr lang="he-IL" dirty="0">
                <a:solidFill>
                  <a:schemeClr val="tx1">
                    <a:lumMod val="90000"/>
                    <a:lumOff val="10000"/>
                  </a:schemeClr>
                </a:solidFill>
                <a:cs typeface="+mn-cs"/>
              </a:rPr>
              <a:t>אנחנו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cs typeface="+mn-cs"/>
            </a:endParaRPr>
          </a:p>
        </p:txBody>
      </p:sp>
      <p:sp>
        <p:nvSpPr>
          <p:cNvPr id="566" name="Google Shape;566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4ADFF-1BCE-4DC3-97A8-319AC4941087}"/>
              </a:ext>
            </a:extLst>
          </p:cNvPr>
          <p:cNvSpPr txBox="1"/>
          <p:nvPr/>
        </p:nvSpPr>
        <p:spPr>
          <a:xfrm>
            <a:off x="1077433" y="1849633"/>
            <a:ext cx="66276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800" dirty="0">
                <a:solidFill>
                  <a:schemeClr val="bg1"/>
                </a:solidFill>
              </a:rPr>
              <a:t>צוות כחול לבן חזק ומקצועי שפיתח על מנת להקל בחיי היום יום של עובדי </a:t>
            </a:r>
            <a:r>
              <a:rPr lang="he-IL" sz="1800" dirty="0" err="1">
                <a:solidFill>
                  <a:schemeClr val="bg1"/>
                </a:solidFill>
              </a:rPr>
              <a:t>המשא"ן</a:t>
            </a:r>
            <a:r>
              <a:rPr lang="he-IL" sz="1800" dirty="0">
                <a:solidFill>
                  <a:schemeClr val="bg1"/>
                </a:solidFill>
              </a:rPr>
              <a:t> הנפלאים</a:t>
            </a:r>
          </a:p>
          <a:p>
            <a:pPr algn="r" rtl="1"/>
            <a:endParaRPr lang="he-IL" sz="1800" dirty="0">
              <a:solidFill>
                <a:schemeClr val="bg1"/>
              </a:solidFill>
            </a:endParaRPr>
          </a:p>
          <a:p>
            <a:pPr algn="r" rtl="1"/>
            <a:r>
              <a:rPr lang="he-IL" sz="1800" dirty="0">
                <a:solidFill>
                  <a:schemeClr val="bg1"/>
                </a:solidFill>
              </a:rPr>
              <a:t>התממשקות עם הרשת הצבאית</a:t>
            </a:r>
          </a:p>
          <a:p>
            <a:pPr algn="r" rtl="1"/>
            <a:endParaRPr lang="he-IL" sz="1800" dirty="0">
              <a:solidFill>
                <a:schemeClr val="bg1"/>
              </a:solidFill>
            </a:endParaRPr>
          </a:p>
          <a:p>
            <a:pPr algn="r" rtl="1"/>
            <a:r>
              <a:rPr lang="he-IL" sz="1800" dirty="0">
                <a:solidFill>
                  <a:schemeClr val="bg1"/>
                </a:solidFill>
              </a:rPr>
              <a:t>התממשקות עם ספקים</a:t>
            </a:r>
          </a:p>
          <a:p>
            <a:pPr algn="r" rtl="1"/>
            <a:endParaRPr lang="he-IL" sz="1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9FA90-CD9F-4C35-9D69-8ABCBA46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038" y="178322"/>
            <a:ext cx="2626361" cy="14773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A03DDA-06FB-4E2C-8838-E597DD2C3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26" y="178322"/>
            <a:ext cx="2626361" cy="1477328"/>
          </a:xfrm>
          <a:prstGeom prst="rect">
            <a:avLst/>
          </a:prstGeom>
        </p:spPr>
      </p:pic>
      <p:pic>
        <p:nvPicPr>
          <p:cNvPr id="1026" name="Picture 2" descr="יחידת לוטם – ויקיפדיה">
            <a:extLst>
              <a:ext uri="{FF2B5EF4-FFF2-40B4-BE49-F238E27FC236}">
                <a16:creationId xmlns:a16="http://schemas.microsoft.com/office/drawing/2014/main" id="{AB4C36CF-4D59-4B85-B467-A71B144B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7" y="3683041"/>
            <a:ext cx="754258" cy="106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ממר&amp;quot;ם – ויקיפדיה">
            <a:extLst>
              <a:ext uri="{FF2B5EF4-FFF2-40B4-BE49-F238E27FC236}">
                <a16:creationId xmlns:a16="http://schemas.microsoft.com/office/drawing/2014/main" id="{C5501696-36D8-44F2-9B6C-C0F15272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02" y="3709128"/>
            <a:ext cx="807420" cy="114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34960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158</Words>
  <Application>Microsoft Office PowerPoint</Application>
  <PresentationFormat>On-screen Show (16:9)</PresentationFormat>
  <Paragraphs>52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Lexend Deca</vt:lpstr>
      <vt:lpstr>Montserrat</vt:lpstr>
      <vt:lpstr>Arial</vt:lpstr>
      <vt:lpstr>Muli</vt:lpstr>
      <vt:lpstr>Signika</vt:lpstr>
      <vt:lpstr>Guttman-Aharoni</vt:lpstr>
      <vt:lpstr>Calibri</vt:lpstr>
      <vt:lpstr>Aliena template</vt:lpstr>
      <vt:lpstr>Internetworking Forms</vt:lpstr>
      <vt:lpstr>מטרת המערכת</vt:lpstr>
      <vt:lpstr>יתרונות המערכת</vt:lpstr>
      <vt:lpstr>תשתית המערכת</vt:lpstr>
      <vt:lpstr>PowerPoint Presentation</vt:lpstr>
      <vt:lpstr>Road Map</vt:lpstr>
      <vt:lpstr>PowerPoint Presentation</vt:lpstr>
      <vt:lpstr>המתחרים</vt:lpstr>
      <vt:lpstr>למה אנחנו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Internetworking Forms</dc:title>
  <dc:creator>Osnat</dc:creator>
  <cp:lastModifiedBy>Osnat</cp:lastModifiedBy>
  <cp:revision>13</cp:revision>
  <dcterms:modified xsi:type="dcterms:W3CDTF">2021-08-04T11:25:45Z</dcterms:modified>
</cp:coreProperties>
</file>